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9" r:id="rId7"/>
    <p:sldId id="261" r:id="rId8"/>
    <p:sldId id="260" r:id="rId9"/>
    <p:sldId id="262" r:id="rId10"/>
    <p:sldId id="264" r:id="rId11"/>
    <p:sldId id="265" r:id="rId12"/>
    <p:sldId id="267" r:id="rId13"/>
    <p:sldId id="266" r:id="rId14"/>
  </p:sldIdLst>
  <p:sldSz cx="18288000" cy="10287000"/>
  <p:notesSz cx="6858000" cy="9144000"/>
  <p:embeddedFontLst>
    <p:embeddedFont>
      <p:font typeface="Arial Rounded MT Bold" panose="020F0704030504030204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 Semi-Bold" panose="020B0604020202020204" charset="-52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AB6F"/>
    <a:srgbClr val="FBF6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6" d="100"/>
          <a:sy n="76" d="100"/>
        </p:scale>
        <p:origin x="47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411889" y="368204"/>
            <a:ext cx="8522962" cy="9550592"/>
            <a:chOff x="0" y="0"/>
            <a:chExt cx="758598" cy="850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8598" cy="850064"/>
            </a:xfrm>
            <a:custGeom>
              <a:avLst/>
              <a:gdLst/>
              <a:ahLst/>
              <a:cxnLst/>
              <a:rect l="l" t="t" r="r" b="b"/>
              <a:pathLst>
                <a:path w="758598" h="850064">
                  <a:moveTo>
                    <a:pt x="0" y="0"/>
                  </a:moveTo>
                  <a:lnTo>
                    <a:pt x="758598" y="0"/>
                  </a:lnTo>
                  <a:lnTo>
                    <a:pt x="758598" y="850064"/>
                  </a:lnTo>
                  <a:lnTo>
                    <a:pt x="0" y="850064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8598" cy="888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5" name="Freeform 5"/>
          <p:cNvSpPr/>
          <p:nvPr/>
        </p:nvSpPr>
        <p:spPr>
          <a:xfrm>
            <a:off x="9792117" y="1565690"/>
            <a:ext cx="7762508" cy="7155621"/>
          </a:xfrm>
          <a:custGeom>
            <a:avLst/>
            <a:gdLst/>
            <a:ahLst/>
            <a:cxnLst/>
            <a:rect l="l" t="t" r="r" b="b"/>
            <a:pathLst>
              <a:path w="7762508" h="7155621">
                <a:moveTo>
                  <a:pt x="0" y="0"/>
                </a:moveTo>
                <a:lnTo>
                  <a:pt x="7762507" y="0"/>
                </a:lnTo>
                <a:lnTo>
                  <a:pt x="7762507" y="7155620"/>
                </a:lnTo>
                <a:lnTo>
                  <a:pt x="0" y="7155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314450" y="3452142"/>
            <a:ext cx="7240967" cy="2954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ru-RU" sz="4800" b="1" dirty="0">
                <a:solidFill>
                  <a:srgbClr val="FBF6F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ОПТИМАЛЬНЫЙ ПЛАН</a:t>
            </a:r>
          </a:p>
          <a:p>
            <a:r>
              <a:rPr lang="ru-RU" sz="4800" b="1" dirty="0">
                <a:solidFill>
                  <a:srgbClr val="FBF6F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ПЕРЕРАБОТКИ</a:t>
            </a:r>
          </a:p>
          <a:p>
            <a:r>
              <a:rPr lang="ru-RU" sz="4800" b="1" dirty="0">
                <a:solidFill>
                  <a:srgbClr val="FBF6F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РАЗЛИЧНЫХ ПАРТИЙ</a:t>
            </a:r>
          </a:p>
          <a:p>
            <a:r>
              <a:rPr lang="ru-RU" sz="4800" b="1" dirty="0">
                <a:solidFill>
                  <a:srgbClr val="FBF6F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САХАРНОЙ СВЕКЛЫ</a:t>
            </a:r>
            <a:endParaRPr lang="en-US" sz="4800" b="1" dirty="0">
              <a:solidFill>
                <a:srgbClr val="FBF6F1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14450" y="868680"/>
            <a:ext cx="7240967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ru-RU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ОТЧЕТ ПО ЛАБ. РАБОТЕ:</a:t>
            </a:r>
            <a:endParaRPr lang="en-US" sz="3000" dirty="0">
              <a:solidFill>
                <a:schemeClr val="bg1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14450" y="9098280"/>
            <a:ext cx="7240967" cy="376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ru-RU" sz="3000" dirty="0">
                <a:solidFill>
                  <a:srgbClr val="FBF6F1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Выполнили: </a:t>
            </a:r>
            <a:endParaRPr lang="en-US" sz="3000" dirty="0">
              <a:solidFill>
                <a:srgbClr val="FBF6F1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78134" y="822968"/>
            <a:ext cx="12531731" cy="2260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99"/>
              </a:lnSpc>
            </a:pPr>
            <a:r>
              <a:rPr lang="ru-RU" sz="8000" b="1" dirty="0">
                <a:solidFill>
                  <a:srgbClr val="94AB6F"/>
                </a:solidFill>
              </a:rPr>
              <a:t>ШАГ ВТОРОЙ. БИБЛИОТЕКИ.</a:t>
            </a:r>
            <a:endParaRPr lang="en-US" sz="7499" b="1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376818" y="3472543"/>
            <a:ext cx="3955483" cy="2888759"/>
            <a:chOff x="0" y="0"/>
            <a:chExt cx="1959087" cy="124371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15283" y="0"/>
                  </a:moveTo>
                  <a:lnTo>
                    <a:pt x="1943803" y="0"/>
                  </a:lnTo>
                  <a:cubicBezTo>
                    <a:pt x="1952244" y="0"/>
                    <a:pt x="1959087" y="6843"/>
                    <a:pt x="1959087" y="15283"/>
                  </a:cubicBezTo>
                  <a:lnTo>
                    <a:pt x="1959087" y="1228434"/>
                  </a:lnTo>
                  <a:cubicBezTo>
                    <a:pt x="1959087" y="1236875"/>
                    <a:pt x="1952244" y="1243717"/>
                    <a:pt x="1943803" y="1243717"/>
                  </a:cubicBezTo>
                  <a:lnTo>
                    <a:pt x="15283" y="1243717"/>
                  </a:lnTo>
                  <a:cubicBezTo>
                    <a:pt x="6843" y="1243717"/>
                    <a:pt x="0" y="1236875"/>
                    <a:pt x="0" y="1228434"/>
                  </a:cubicBezTo>
                  <a:lnTo>
                    <a:pt x="0" y="15283"/>
                  </a:lnTo>
                  <a:cubicBezTo>
                    <a:pt x="0" y="6843"/>
                    <a:pt x="6843" y="0"/>
                    <a:pt x="1528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934200" y="3467100"/>
            <a:ext cx="3955483" cy="2888759"/>
            <a:chOff x="0" y="0"/>
            <a:chExt cx="1959087" cy="124371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15283" y="0"/>
                  </a:moveTo>
                  <a:lnTo>
                    <a:pt x="1943803" y="0"/>
                  </a:lnTo>
                  <a:cubicBezTo>
                    <a:pt x="1952244" y="0"/>
                    <a:pt x="1959087" y="6843"/>
                    <a:pt x="1959087" y="15283"/>
                  </a:cubicBezTo>
                  <a:lnTo>
                    <a:pt x="1959087" y="1228434"/>
                  </a:lnTo>
                  <a:cubicBezTo>
                    <a:pt x="1959087" y="1236875"/>
                    <a:pt x="1952244" y="1243717"/>
                    <a:pt x="1943803" y="1243717"/>
                  </a:cubicBezTo>
                  <a:lnTo>
                    <a:pt x="15283" y="1243717"/>
                  </a:lnTo>
                  <a:cubicBezTo>
                    <a:pt x="6843" y="1243717"/>
                    <a:pt x="0" y="1236875"/>
                    <a:pt x="0" y="1228434"/>
                  </a:cubicBezTo>
                  <a:lnTo>
                    <a:pt x="0" y="15283"/>
                  </a:lnTo>
                  <a:cubicBezTo>
                    <a:pt x="0" y="6843"/>
                    <a:pt x="6843" y="0"/>
                    <a:pt x="1528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805615" y="4637235"/>
            <a:ext cx="3097887" cy="7739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105"/>
              </a:lnSpc>
            </a:pPr>
            <a:r>
              <a:rPr lang="ru-RU" sz="2400" dirty="0">
                <a:solidFill>
                  <a:schemeClr val="bg1"/>
                </a:solidFill>
              </a:rPr>
              <a:t>для генерации </a:t>
            </a:r>
            <a:r>
              <a:rPr lang="en-US" sz="2400" dirty="0">
                <a:solidFill>
                  <a:schemeClr val="bg1"/>
                </a:solidFill>
              </a:rPr>
              <a:t>c</a:t>
            </a:r>
            <a:r>
              <a:rPr lang="ru-RU" sz="2400" dirty="0" err="1">
                <a:solidFill>
                  <a:schemeClr val="bg1"/>
                </a:solidFill>
              </a:rPr>
              <a:t>интетических</a:t>
            </a:r>
            <a:r>
              <a:rPr lang="ru-RU" sz="2400" dirty="0">
                <a:solidFill>
                  <a:schemeClr val="bg1"/>
                </a:solidFill>
              </a:rPr>
              <a:t> данных</a:t>
            </a:r>
            <a:endParaRPr lang="en-US" sz="2400" u="none" spc="33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225930" y="3840608"/>
            <a:ext cx="2261498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14"/>
              </a:lnSpc>
            </a:pPr>
            <a:r>
              <a:rPr lang="en-US" sz="32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random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362997" y="4623140"/>
            <a:ext cx="3097887" cy="7757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105"/>
              </a:lnSpc>
            </a:pPr>
            <a:r>
              <a:rPr lang="ru-RU" sz="2400" dirty="0">
                <a:solidFill>
                  <a:schemeClr val="bg1"/>
                </a:solidFill>
              </a:rPr>
              <a:t>для копирования матриц и векторов</a:t>
            </a:r>
            <a:endParaRPr lang="en-US" sz="2097" u="none" spc="33" dirty="0">
              <a:solidFill>
                <a:schemeClr val="bg1"/>
              </a:solidFill>
              <a:latin typeface="Montserrat Semi-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781192" y="3835164"/>
            <a:ext cx="2261498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14"/>
              </a:lnSpc>
            </a:pPr>
            <a:r>
              <a:rPr lang="en-US" sz="3200" b="1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numpy</a:t>
            </a:r>
            <a:endParaRPr lang="en-US" sz="28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3" name="Group 3">
            <a:extLst>
              <a:ext uri="{FF2B5EF4-FFF2-40B4-BE49-F238E27FC236}">
                <a16:creationId xmlns:a16="http://schemas.microsoft.com/office/drawing/2014/main" id="{706B6393-B0C4-49D3-9D8A-BB668BEB1B48}"/>
              </a:ext>
            </a:extLst>
          </p:cNvPr>
          <p:cNvGrpSpPr/>
          <p:nvPr/>
        </p:nvGrpSpPr>
        <p:grpSpPr>
          <a:xfrm>
            <a:off x="12491582" y="3467100"/>
            <a:ext cx="3955483" cy="2888759"/>
            <a:chOff x="0" y="0"/>
            <a:chExt cx="1959087" cy="1243717"/>
          </a:xfrm>
        </p:grpSpPr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77BAEA1F-E002-4ACC-ACB7-5B97D261ECCF}"/>
                </a:ext>
              </a:extLst>
            </p:cNvPr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15283" y="0"/>
                  </a:moveTo>
                  <a:lnTo>
                    <a:pt x="1943803" y="0"/>
                  </a:lnTo>
                  <a:cubicBezTo>
                    <a:pt x="1952244" y="0"/>
                    <a:pt x="1959087" y="6843"/>
                    <a:pt x="1959087" y="15283"/>
                  </a:cubicBezTo>
                  <a:lnTo>
                    <a:pt x="1959087" y="1228434"/>
                  </a:lnTo>
                  <a:cubicBezTo>
                    <a:pt x="1959087" y="1236875"/>
                    <a:pt x="1952244" y="1243717"/>
                    <a:pt x="1943803" y="1243717"/>
                  </a:cubicBezTo>
                  <a:lnTo>
                    <a:pt x="15283" y="1243717"/>
                  </a:lnTo>
                  <a:cubicBezTo>
                    <a:pt x="6843" y="1243717"/>
                    <a:pt x="0" y="1236875"/>
                    <a:pt x="0" y="1228434"/>
                  </a:cubicBezTo>
                  <a:lnTo>
                    <a:pt x="0" y="15283"/>
                  </a:lnTo>
                  <a:cubicBezTo>
                    <a:pt x="0" y="6843"/>
                    <a:pt x="6843" y="0"/>
                    <a:pt x="1528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15" name="TextBox 5">
              <a:extLst>
                <a:ext uri="{FF2B5EF4-FFF2-40B4-BE49-F238E27FC236}">
                  <a16:creationId xmlns:a16="http://schemas.microsoft.com/office/drawing/2014/main" id="{1D891951-851D-4E24-ACD9-CDEE830D485C}"/>
                </a:ext>
              </a:extLst>
            </p:cNvPr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6" name="TextBox 9">
            <a:extLst>
              <a:ext uri="{FF2B5EF4-FFF2-40B4-BE49-F238E27FC236}">
                <a16:creationId xmlns:a16="http://schemas.microsoft.com/office/drawing/2014/main" id="{3D2AE945-5257-4637-B739-20A9E5063562}"/>
              </a:ext>
            </a:extLst>
          </p:cNvPr>
          <p:cNvSpPr txBox="1"/>
          <p:nvPr/>
        </p:nvSpPr>
        <p:spPr>
          <a:xfrm>
            <a:off x="12920379" y="4637235"/>
            <a:ext cx="3097887" cy="1173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105"/>
              </a:lnSpc>
            </a:pPr>
            <a:r>
              <a:rPr lang="ru-RU" sz="2400" dirty="0">
                <a:solidFill>
                  <a:schemeClr val="bg1"/>
                </a:solidFill>
              </a:rPr>
              <a:t>для нахождения результата </a:t>
            </a:r>
            <a:r>
              <a:rPr lang="ru-RU" sz="2400" dirty="0" err="1">
                <a:solidFill>
                  <a:schemeClr val="bg1"/>
                </a:solidFill>
              </a:rPr>
              <a:t>целевои</a:t>
            </a:r>
            <a:r>
              <a:rPr lang="ru-RU" sz="2400" dirty="0">
                <a:solidFill>
                  <a:schemeClr val="bg1"/>
                </a:solidFill>
              </a:rPr>
              <a:t>̆ функции</a:t>
            </a:r>
            <a:endParaRPr lang="en-US" sz="2097" u="none" spc="33" dirty="0">
              <a:solidFill>
                <a:schemeClr val="bg1"/>
              </a:solidFill>
              <a:latin typeface="Montserrat Semi-Bold"/>
            </a:endParaRP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3AE83F38-0E65-46C0-829C-D5FED2A610B9}"/>
              </a:ext>
            </a:extLst>
          </p:cNvPr>
          <p:cNvSpPr txBox="1"/>
          <p:nvPr/>
        </p:nvSpPr>
        <p:spPr>
          <a:xfrm>
            <a:off x="12992827" y="3835164"/>
            <a:ext cx="2952992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14"/>
              </a:lnSpc>
            </a:pPr>
            <a:r>
              <a:rPr lang="en-US" sz="3200" b="1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scipy.optimize</a:t>
            </a:r>
            <a:endParaRPr lang="en-US" sz="32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8" name="Group 3">
            <a:extLst>
              <a:ext uri="{FF2B5EF4-FFF2-40B4-BE49-F238E27FC236}">
                <a16:creationId xmlns:a16="http://schemas.microsoft.com/office/drawing/2014/main" id="{BBE3EA1E-65E3-4783-9223-003F40AF0C70}"/>
              </a:ext>
            </a:extLst>
          </p:cNvPr>
          <p:cNvGrpSpPr/>
          <p:nvPr/>
        </p:nvGrpSpPr>
        <p:grpSpPr>
          <a:xfrm>
            <a:off x="4109582" y="6892680"/>
            <a:ext cx="3955483" cy="2888759"/>
            <a:chOff x="0" y="0"/>
            <a:chExt cx="1959087" cy="1243717"/>
          </a:xfrm>
        </p:grpSpPr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6EACA78B-47EC-4225-8762-707848A6F188}"/>
                </a:ext>
              </a:extLst>
            </p:cNvPr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15283" y="0"/>
                  </a:moveTo>
                  <a:lnTo>
                    <a:pt x="1943803" y="0"/>
                  </a:lnTo>
                  <a:cubicBezTo>
                    <a:pt x="1952244" y="0"/>
                    <a:pt x="1959087" y="6843"/>
                    <a:pt x="1959087" y="15283"/>
                  </a:cubicBezTo>
                  <a:lnTo>
                    <a:pt x="1959087" y="1228434"/>
                  </a:lnTo>
                  <a:cubicBezTo>
                    <a:pt x="1959087" y="1236875"/>
                    <a:pt x="1952244" y="1243717"/>
                    <a:pt x="1943803" y="1243717"/>
                  </a:cubicBezTo>
                  <a:lnTo>
                    <a:pt x="15283" y="1243717"/>
                  </a:lnTo>
                  <a:cubicBezTo>
                    <a:pt x="6843" y="1243717"/>
                    <a:pt x="0" y="1236875"/>
                    <a:pt x="0" y="1228434"/>
                  </a:cubicBezTo>
                  <a:lnTo>
                    <a:pt x="0" y="15283"/>
                  </a:lnTo>
                  <a:cubicBezTo>
                    <a:pt x="0" y="6843"/>
                    <a:pt x="6843" y="0"/>
                    <a:pt x="1528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20" name="TextBox 5">
              <a:extLst>
                <a:ext uri="{FF2B5EF4-FFF2-40B4-BE49-F238E27FC236}">
                  <a16:creationId xmlns:a16="http://schemas.microsoft.com/office/drawing/2014/main" id="{959FB478-C80F-4F9F-80AB-0FAC0225A57B}"/>
                </a:ext>
              </a:extLst>
            </p:cNvPr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21" name="TextBox 9">
            <a:extLst>
              <a:ext uri="{FF2B5EF4-FFF2-40B4-BE49-F238E27FC236}">
                <a16:creationId xmlns:a16="http://schemas.microsoft.com/office/drawing/2014/main" id="{D600915A-4AC9-4582-AD90-CFCC4D4C8BF2}"/>
              </a:ext>
            </a:extLst>
          </p:cNvPr>
          <p:cNvSpPr txBox="1"/>
          <p:nvPr/>
        </p:nvSpPr>
        <p:spPr>
          <a:xfrm>
            <a:off x="4541819" y="8064041"/>
            <a:ext cx="3097887" cy="1173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105"/>
              </a:lnSpc>
            </a:pPr>
            <a:r>
              <a:rPr lang="ru-RU" sz="2400" dirty="0">
                <a:solidFill>
                  <a:schemeClr val="bg1"/>
                </a:solidFill>
              </a:rPr>
              <a:t>для работы с графическим </a:t>
            </a:r>
            <a:r>
              <a:rPr lang="ru-RU" sz="2400" dirty="0" err="1">
                <a:solidFill>
                  <a:schemeClr val="bg1"/>
                </a:solidFill>
              </a:rPr>
              <a:t>интерфейсом</a:t>
            </a:r>
            <a:endParaRPr lang="en-US" sz="2097" u="none" spc="33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6E247A9D-6E94-4008-A4B7-E0AF60559476}"/>
              </a:ext>
            </a:extLst>
          </p:cNvPr>
          <p:cNvSpPr txBox="1"/>
          <p:nvPr/>
        </p:nvSpPr>
        <p:spPr>
          <a:xfrm>
            <a:off x="4958694" y="7260745"/>
            <a:ext cx="2261498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14"/>
              </a:lnSpc>
            </a:pPr>
            <a:r>
              <a:rPr lang="en-US" sz="3200" b="1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tkinter</a:t>
            </a:r>
            <a:endParaRPr lang="en-US" sz="32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23" name="Group 3">
            <a:extLst>
              <a:ext uri="{FF2B5EF4-FFF2-40B4-BE49-F238E27FC236}">
                <a16:creationId xmlns:a16="http://schemas.microsoft.com/office/drawing/2014/main" id="{67386876-C47A-485E-A871-EB8CCC0B249D}"/>
              </a:ext>
            </a:extLst>
          </p:cNvPr>
          <p:cNvGrpSpPr/>
          <p:nvPr/>
        </p:nvGrpSpPr>
        <p:grpSpPr>
          <a:xfrm>
            <a:off x="9824582" y="6890866"/>
            <a:ext cx="3955483" cy="2888759"/>
            <a:chOff x="0" y="0"/>
            <a:chExt cx="1959087" cy="1243717"/>
          </a:xfrm>
        </p:grpSpPr>
        <p:sp>
          <p:nvSpPr>
            <p:cNvPr id="24" name="Freeform 4">
              <a:extLst>
                <a:ext uri="{FF2B5EF4-FFF2-40B4-BE49-F238E27FC236}">
                  <a16:creationId xmlns:a16="http://schemas.microsoft.com/office/drawing/2014/main" id="{A9F8B75C-0178-4E35-ADC6-F6EB114DF6AA}"/>
                </a:ext>
              </a:extLst>
            </p:cNvPr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15283" y="0"/>
                  </a:moveTo>
                  <a:lnTo>
                    <a:pt x="1943803" y="0"/>
                  </a:lnTo>
                  <a:cubicBezTo>
                    <a:pt x="1952244" y="0"/>
                    <a:pt x="1959087" y="6843"/>
                    <a:pt x="1959087" y="15283"/>
                  </a:cubicBezTo>
                  <a:lnTo>
                    <a:pt x="1959087" y="1228434"/>
                  </a:lnTo>
                  <a:cubicBezTo>
                    <a:pt x="1959087" y="1236875"/>
                    <a:pt x="1952244" y="1243717"/>
                    <a:pt x="1943803" y="1243717"/>
                  </a:cubicBezTo>
                  <a:lnTo>
                    <a:pt x="15283" y="1243717"/>
                  </a:lnTo>
                  <a:cubicBezTo>
                    <a:pt x="6843" y="1243717"/>
                    <a:pt x="0" y="1236875"/>
                    <a:pt x="0" y="1228434"/>
                  </a:cubicBezTo>
                  <a:lnTo>
                    <a:pt x="0" y="15283"/>
                  </a:lnTo>
                  <a:cubicBezTo>
                    <a:pt x="0" y="6843"/>
                    <a:pt x="6843" y="0"/>
                    <a:pt x="1528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9850B5C7-0E5C-49A5-B9FE-4207546F5B11}"/>
                </a:ext>
              </a:extLst>
            </p:cNvPr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26" name="TextBox 9">
            <a:extLst>
              <a:ext uri="{FF2B5EF4-FFF2-40B4-BE49-F238E27FC236}">
                <a16:creationId xmlns:a16="http://schemas.microsoft.com/office/drawing/2014/main" id="{A53C1E04-96D8-4D5C-B02D-9FD7FE1C1527}"/>
              </a:ext>
            </a:extLst>
          </p:cNvPr>
          <p:cNvSpPr txBox="1"/>
          <p:nvPr/>
        </p:nvSpPr>
        <p:spPr>
          <a:xfrm>
            <a:off x="10253379" y="8218412"/>
            <a:ext cx="3097887" cy="7757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3105"/>
              </a:lnSpc>
            </a:pPr>
            <a:r>
              <a:rPr lang="ru-RU" sz="2400" dirty="0">
                <a:solidFill>
                  <a:schemeClr val="bg1"/>
                </a:solidFill>
              </a:rPr>
              <a:t>для работы с графиками</a:t>
            </a:r>
            <a:endParaRPr lang="en-US" sz="2097" u="none" spc="33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7D2931BB-84DB-4C06-9F5A-C6D86AB1C5A4}"/>
              </a:ext>
            </a:extLst>
          </p:cNvPr>
          <p:cNvSpPr txBox="1"/>
          <p:nvPr/>
        </p:nvSpPr>
        <p:spPr>
          <a:xfrm>
            <a:off x="10097227" y="7260744"/>
            <a:ext cx="3410192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14"/>
              </a:lnSpc>
            </a:pPr>
            <a:r>
              <a:rPr lang="en-US" sz="3200" b="1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matplotlib.pyplot</a:t>
            </a:r>
            <a:endParaRPr lang="en-US" sz="32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9902105" y="1745430"/>
            <a:ext cx="7738875" cy="6796139"/>
          </a:xfrm>
          <a:custGeom>
            <a:avLst/>
            <a:gdLst/>
            <a:ahLst/>
            <a:cxnLst/>
            <a:rect l="l" t="t" r="r" b="b"/>
            <a:pathLst>
              <a:path w="7738875" h="6796139">
                <a:moveTo>
                  <a:pt x="7738875" y="0"/>
                </a:moveTo>
                <a:lnTo>
                  <a:pt x="0" y="0"/>
                </a:lnTo>
                <a:lnTo>
                  <a:pt x="0" y="6796140"/>
                </a:lnTo>
                <a:lnTo>
                  <a:pt x="7738875" y="6796140"/>
                </a:lnTo>
                <a:lnTo>
                  <a:pt x="773887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39236" y="1214321"/>
            <a:ext cx="8195452" cy="1125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99"/>
              </a:lnSpc>
            </a:pPr>
            <a:r>
              <a:rPr lang="ru-RU" sz="7499" b="1" dirty="0">
                <a:solidFill>
                  <a:srgbClr val="94AB6F"/>
                </a:solidFill>
                <a:latin typeface="+mj-lt"/>
              </a:rPr>
              <a:t>ЗАКЛЮЧЕНИЕ.</a:t>
            </a:r>
            <a:endParaRPr lang="en-US" sz="7499" b="1" dirty="0">
              <a:solidFill>
                <a:srgbClr val="94AB6F"/>
              </a:solidFill>
              <a:latin typeface="+mj-l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39236" y="2933700"/>
            <a:ext cx="8662869" cy="63350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+mj-lt"/>
              </a:rPr>
              <a:t>В результате выполнения </a:t>
            </a:r>
            <a:r>
              <a:rPr lang="ru-RU" sz="2400" spc="113" dirty="0" err="1">
                <a:solidFill>
                  <a:srgbClr val="94AB6F"/>
                </a:solidFill>
                <a:latin typeface="+mj-lt"/>
              </a:rPr>
              <a:t>лабораторнои</a:t>
            </a:r>
            <a:r>
              <a:rPr lang="ru-RU" sz="2400" spc="113" dirty="0">
                <a:solidFill>
                  <a:srgbClr val="94AB6F"/>
                </a:solidFill>
                <a:latin typeface="+mj-lt"/>
              </a:rPr>
              <a:t>̆ работы были успешно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+mj-lt"/>
              </a:rPr>
              <a:t>выполнены все поставленные задачи:</a:t>
            </a:r>
            <a:endParaRPr lang="en-US" sz="2400" spc="113" dirty="0">
              <a:solidFill>
                <a:srgbClr val="94AB6F"/>
              </a:solidFill>
              <a:latin typeface="+mj-lt"/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en-US" sz="2400" spc="113" dirty="0">
              <a:solidFill>
                <a:srgbClr val="94AB6F"/>
              </a:solidFill>
              <a:latin typeface="+mj-lt"/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+mj-lt"/>
              </a:rPr>
              <a:t>1. Проведены формализация задачи, алгоритмов и требуемые вычисления в </a:t>
            </a:r>
            <a:r>
              <a:rPr lang="ru-RU" sz="2400" spc="113" dirty="0" err="1">
                <a:solidFill>
                  <a:srgbClr val="94AB6F"/>
                </a:solidFill>
                <a:latin typeface="+mj-lt"/>
              </a:rPr>
              <a:t>теоретическои</a:t>
            </a:r>
            <a:r>
              <a:rPr lang="ru-RU" sz="2400" spc="113" dirty="0">
                <a:solidFill>
                  <a:srgbClr val="94AB6F"/>
                </a:solidFill>
                <a:latin typeface="+mj-lt"/>
              </a:rPr>
              <a:t>̆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+mj-lt"/>
              </a:rPr>
              <a:t>части; 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+mj-lt"/>
              </a:rPr>
              <a:t>2. Написана программа, способная по заданным исходным данным проводить как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 err="1">
                <a:solidFill>
                  <a:srgbClr val="94AB6F"/>
                </a:solidFill>
                <a:latin typeface="+mj-lt"/>
              </a:rPr>
              <a:t>единичныи</a:t>
            </a:r>
            <a:r>
              <a:rPr lang="ru-RU" sz="2400" spc="113" dirty="0">
                <a:solidFill>
                  <a:srgbClr val="94AB6F"/>
                </a:solidFill>
                <a:latin typeface="+mj-lt"/>
              </a:rPr>
              <a:t>̆ эксперимент, так и множество экспериментов и сравнивать между </a:t>
            </a:r>
            <a:r>
              <a:rPr lang="ru-RU" sz="2400" spc="113" dirty="0" err="1">
                <a:solidFill>
                  <a:srgbClr val="94AB6F"/>
                </a:solidFill>
                <a:latin typeface="+mj-lt"/>
              </a:rPr>
              <a:t>собои</a:t>
            </a:r>
            <a:r>
              <a:rPr lang="ru-RU" sz="2400" spc="113" dirty="0">
                <a:solidFill>
                  <a:srgbClr val="94AB6F"/>
                </a:solidFill>
                <a:latin typeface="+mj-lt"/>
              </a:rPr>
              <a:t>̆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+mj-lt"/>
              </a:rPr>
              <a:t>применяемые алгоритмы поиска </a:t>
            </a:r>
            <a:r>
              <a:rPr lang="ru-RU" sz="2400" spc="113" dirty="0" err="1">
                <a:solidFill>
                  <a:srgbClr val="94AB6F"/>
                </a:solidFill>
                <a:latin typeface="+mj-lt"/>
              </a:rPr>
              <a:t>оптимальнои</a:t>
            </a:r>
            <a:r>
              <a:rPr lang="ru-RU" sz="2400" spc="113" dirty="0">
                <a:solidFill>
                  <a:srgbClr val="94AB6F"/>
                </a:solidFill>
                <a:latin typeface="+mj-lt"/>
              </a:rPr>
              <a:t>̆ стратегии. Для более детального анализа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+mj-lt"/>
              </a:rPr>
              <a:t>экспериментов был реализован вывод результатов в </a:t>
            </a:r>
            <a:r>
              <a:rPr lang="ru-RU" sz="2400" spc="113" dirty="0" err="1">
                <a:solidFill>
                  <a:srgbClr val="94AB6F"/>
                </a:solidFill>
                <a:latin typeface="+mj-lt"/>
              </a:rPr>
              <a:t>текстовыи</a:t>
            </a:r>
            <a:r>
              <a:rPr lang="ru-RU" sz="2400" spc="113" dirty="0">
                <a:solidFill>
                  <a:srgbClr val="94AB6F"/>
                </a:solidFill>
                <a:latin typeface="+mj-lt"/>
              </a:rPr>
              <a:t>̆ </a:t>
            </a:r>
            <a:r>
              <a:rPr lang="ru-RU" sz="2400" spc="113" dirty="0" err="1">
                <a:solidFill>
                  <a:srgbClr val="94AB6F"/>
                </a:solidFill>
                <a:latin typeface="+mj-lt"/>
              </a:rPr>
              <a:t>файл</a:t>
            </a:r>
            <a:r>
              <a:rPr lang="ru-RU" sz="2400" spc="113" dirty="0">
                <a:solidFill>
                  <a:srgbClr val="94AB6F"/>
                </a:solidFill>
                <a:latin typeface="+mj-lt"/>
              </a:rPr>
              <a:t>; 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+mj-lt"/>
              </a:rPr>
              <a:t>3. Проведены вычислительные эксперименты с различными исходными данными;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+mj-lt"/>
              </a:rPr>
              <a:t>4. Проведен анализ результатов вычислительных экспериментов.</a:t>
            </a:r>
            <a:endParaRPr lang="en-US" sz="2400" spc="113" dirty="0">
              <a:solidFill>
                <a:srgbClr val="94AB6F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1399" y="698452"/>
            <a:ext cx="16925201" cy="8890096"/>
            <a:chOff x="0" y="0"/>
            <a:chExt cx="1506451" cy="7912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06451" cy="791275"/>
            </a:xfrm>
            <a:custGeom>
              <a:avLst/>
              <a:gdLst/>
              <a:ahLst/>
              <a:cxnLst/>
              <a:rect l="l" t="t" r="r" b="b"/>
              <a:pathLst>
                <a:path w="1506451" h="791275">
                  <a:moveTo>
                    <a:pt x="0" y="0"/>
                  </a:moveTo>
                  <a:lnTo>
                    <a:pt x="1506451" y="0"/>
                  </a:lnTo>
                  <a:lnTo>
                    <a:pt x="1506451" y="791275"/>
                  </a:lnTo>
                  <a:lnTo>
                    <a:pt x="0" y="791275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06451" cy="829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539834" y="7479763"/>
            <a:ext cx="3438931" cy="3557075"/>
          </a:xfrm>
          <a:custGeom>
            <a:avLst/>
            <a:gdLst/>
            <a:ahLst/>
            <a:cxnLst/>
            <a:rect l="l" t="t" r="r" b="b"/>
            <a:pathLst>
              <a:path w="3438931" h="3557075">
                <a:moveTo>
                  <a:pt x="0" y="0"/>
                </a:moveTo>
                <a:lnTo>
                  <a:pt x="3438932" y="0"/>
                </a:lnTo>
                <a:lnTo>
                  <a:pt x="3438932" y="3557074"/>
                </a:lnTo>
                <a:lnTo>
                  <a:pt x="0" y="35570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-325886" y="-341181"/>
            <a:ext cx="3082795" cy="3463387"/>
          </a:xfrm>
          <a:custGeom>
            <a:avLst/>
            <a:gdLst/>
            <a:ahLst/>
            <a:cxnLst/>
            <a:rect l="l" t="t" r="r" b="b"/>
            <a:pathLst>
              <a:path w="3082795" h="3463387">
                <a:moveTo>
                  <a:pt x="3082795" y="0"/>
                </a:moveTo>
                <a:lnTo>
                  <a:pt x="0" y="0"/>
                </a:lnTo>
                <a:lnTo>
                  <a:pt x="0" y="3463387"/>
                </a:lnTo>
                <a:lnTo>
                  <a:pt x="3082795" y="3463387"/>
                </a:lnTo>
                <a:lnTo>
                  <a:pt x="308279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TextBox 7"/>
          <p:cNvSpPr txBox="1"/>
          <p:nvPr/>
        </p:nvSpPr>
        <p:spPr>
          <a:xfrm>
            <a:off x="4564018" y="2026014"/>
            <a:ext cx="9159959" cy="743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00"/>
              </a:lnSpc>
            </a:pPr>
            <a:r>
              <a:rPr lang="ru-RU" sz="5400" b="1" dirty="0">
                <a:solidFill>
                  <a:srgbClr val="94AB6F"/>
                </a:solidFill>
              </a:rPr>
              <a:t>Заключение.</a:t>
            </a:r>
            <a:endParaRPr lang="en-US" sz="5000" b="1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549227" y="3926466"/>
            <a:ext cx="11189540" cy="3000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 Rounded MT Bold" panose="020F0704030504030204" pitchFamily="34" charset="0"/>
              </a:rPr>
              <a:t> РЕЗУЛЬТАТЕ АНАЛИЗА ЭКСПЕРИМЕНТОВ, БЫЛИ УСТАНОВЛЕНЫ</a:t>
            </a:r>
          </a:p>
          <a:p>
            <a:pPr algn="ct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 Rounded MT Bold" panose="020F0704030504030204" pitchFamily="34" charset="0"/>
              </a:rPr>
              <a:t>ЛУЧШИЕ И ХУДШИЕ АЛГОРИТМЫ ПОИСКА ОПТИМАЛЬНОЙ СТРАТЕГИИ В</a:t>
            </a:r>
          </a:p>
          <a:p>
            <a:pPr algn="ct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 Rounded MT Bold" panose="020F0704030504030204" pitchFamily="34" charset="0"/>
              </a:rPr>
              <a:t>УСЛОВИЯХ ПОТЕРЬ ВО ВРЕМЯ ПЕРЕРАБОТКИ САХАРНОЙ СВЕКЛЫ. </a:t>
            </a:r>
          </a:p>
          <a:p>
            <a:pPr algn="ct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 Rounded MT Bold" panose="020F0704030504030204" pitchFamily="34" charset="0"/>
              </a:rPr>
              <a:t>ОЧЕВИДНО, ЧТО САМЫМ ОПТИМАЛЬНЫМ АЛГОРИТМОМ СТАЛ</a:t>
            </a:r>
          </a:p>
          <a:p>
            <a:pPr algn="ct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 Rounded MT Bold" panose="020F0704030504030204" pitchFamily="34" charset="0"/>
              </a:rPr>
              <a:t>ВЕНГЕРСКИЙ НА ПОИСК МАКСИМУМА, А САМЫМ НЕОПТИМАЛЬНЫМ – </a:t>
            </a:r>
          </a:p>
          <a:p>
            <a:pPr algn="ct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 Rounded MT Bold" panose="020F0704030504030204" pitchFamily="34" charset="0"/>
              </a:rPr>
              <a:t>ВЕНГЕРСКИЙ НА ПОИСК МИНИМУМА.</a:t>
            </a:r>
          </a:p>
          <a:p>
            <a:pPr algn="ct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 Rounded MT Bold" panose="020F0704030504030204" pitchFamily="34" charset="0"/>
              </a:rPr>
              <a:t>СЛИШКОМ МНОГО ПЕРЕМЕННЫХ СТОИТ УЧИТЫВАТЬ, СРЕДИ КОТОРЫХ</a:t>
            </a:r>
          </a:p>
          <a:p>
            <a:pPr algn="ct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 Rounded MT Bold" panose="020F0704030504030204" pitchFamily="34" charset="0"/>
              </a:rPr>
              <a:t>ВЛИЯНИЕ НЕОРГАНИКИ, ДОЗАРИВАНИЕ, ГНИЕНИЕ, ПОЛОМКИ</a:t>
            </a:r>
          </a:p>
          <a:p>
            <a:pPr algn="ct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 Rounded MT Bold" panose="020F0704030504030204" pitchFamily="34" charset="0"/>
              </a:rPr>
              <a:t>ОБОРУДОВАНИЯ – ДАЛЕКО НЕ ЕДИНСТВЕННЫЕ.</a:t>
            </a:r>
            <a:endParaRPr lang="en-US" sz="2400" spc="113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80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430939" y="368204"/>
            <a:ext cx="8522962" cy="9550592"/>
            <a:chOff x="0" y="0"/>
            <a:chExt cx="758598" cy="850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8598" cy="850064"/>
            </a:xfrm>
            <a:custGeom>
              <a:avLst/>
              <a:gdLst/>
              <a:ahLst/>
              <a:cxnLst/>
              <a:rect l="l" t="t" r="r" b="b"/>
              <a:pathLst>
                <a:path w="758598" h="850064">
                  <a:moveTo>
                    <a:pt x="0" y="0"/>
                  </a:moveTo>
                  <a:lnTo>
                    <a:pt x="758598" y="0"/>
                  </a:lnTo>
                  <a:lnTo>
                    <a:pt x="758598" y="850064"/>
                  </a:lnTo>
                  <a:lnTo>
                    <a:pt x="0" y="850064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8598" cy="888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168743" y="1373029"/>
            <a:ext cx="7047354" cy="7540943"/>
          </a:xfrm>
          <a:custGeom>
            <a:avLst/>
            <a:gdLst/>
            <a:ahLst/>
            <a:cxnLst/>
            <a:rect l="l" t="t" r="r" b="b"/>
            <a:pathLst>
              <a:path w="7047354" h="7540943">
                <a:moveTo>
                  <a:pt x="0" y="0"/>
                </a:moveTo>
                <a:lnTo>
                  <a:pt x="7047354" y="0"/>
                </a:lnTo>
                <a:lnTo>
                  <a:pt x="7047354" y="7540942"/>
                </a:lnTo>
                <a:lnTo>
                  <a:pt x="0" y="75409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314450" y="2974022"/>
            <a:ext cx="7578213" cy="4501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660"/>
              </a:lnSpc>
            </a:pPr>
            <a:r>
              <a:rPr lang="ru-RU" sz="1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Спасибо </a:t>
            </a:r>
            <a:br>
              <a:rPr lang="ru-RU" sz="11000" dirty="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r>
              <a:rPr lang="ru-RU" sz="1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за </a:t>
            </a:r>
            <a:br>
              <a:rPr lang="ru-RU" sz="11000" dirty="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r>
              <a:rPr lang="ru-RU" sz="1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внимание!</a:t>
            </a:r>
            <a:endParaRPr lang="en-US" sz="110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1399" y="698452"/>
            <a:ext cx="16925201" cy="8890096"/>
            <a:chOff x="0" y="0"/>
            <a:chExt cx="1506451" cy="7912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06451" cy="791275"/>
            </a:xfrm>
            <a:custGeom>
              <a:avLst/>
              <a:gdLst/>
              <a:ahLst/>
              <a:cxnLst/>
              <a:rect l="l" t="t" r="r" b="b"/>
              <a:pathLst>
                <a:path w="1506451" h="791275">
                  <a:moveTo>
                    <a:pt x="0" y="0"/>
                  </a:moveTo>
                  <a:lnTo>
                    <a:pt x="1506451" y="0"/>
                  </a:lnTo>
                  <a:lnTo>
                    <a:pt x="1506451" y="791275"/>
                  </a:lnTo>
                  <a:lnTo>
                    <a:pt x="0" y="791275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06451" cy="829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5" name="Freeform 5"/>
          <p:cNvSpPr/>
          <p:nvPr/>
        </p:nvSpPr>
        <p:spPr>
          <a:xfrm>
            <a:off x="15074849" y="-688282"/>
            <a:ext cx="3865031" cy="3997813"/>
          </a:xfrm>
          <a:custGeom>
            <a:avLst/>
            <a:gdLst/>
            <a:ahLst/>
            <a:cxnLst/>
            <a:rect l="l" t="t" r="r" b="b"/>
            <a:pathLst>
              <a:path w="3865031" h="3997813">
                <a:moveTo>
                  <a:pt x="0" y="0"/>
                </a:moveTo>
                <a:lnTo>
                  <a:pt x="3865032" y="0"/>
                </a:lnTo>
                <a:lnTo>
                  <a:pt x="3865032" y="3997813"/>
                </a:lnTo>
                <a:lnTo>
                  <a:pt x="0" y="39978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309954" y="6365680"/>
            <a:ext cx="5032574" cy="4321589"/>
          </a:xfrm>
          <a:custGeom>
            <a:avLst/>
            <a:gdLst/>
            <a:ahLst/>
            <a:cxnLst/>
            <a:rect l="l" t="t" r="r" b="b"/>
            <a:pathLst>
              <a:path w="5032574" h="4321589">
                <a:moveTo>
                  <a:pt x="0" y="0"/>
                </a:moveTo>
                <a:lnTo>
                  <a:pt x="5032574" y="0"/>
                </a:lnTo>
                <a:lnTo>
                  <a:pt x="5032574" y="4321589"/>
                </a:lnTo>
                <a:lnTo>
                  <a:pt x="0" y="43215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114876" y="1879268"/>
            <a:ext cx="10058246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99"/>
              </a:lnSpc>
            </a:pPr>
            <a:r>
              <a:rPr lang="ru-RU" sz="8000" b="1" dirty="0">
                <a:solidFill>
                  <a:srgbClr val="94AB6F"/>
                </a:solidFill>
              </a:rPr>
              <a:t>ВВЕДЕНИЕ</a:t>
            </a:r>
            <a:endParaRPr lang="en-US" sz="7499" b="1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139850" y="3619387"/>
            <a:ext cx="10008298" cy="480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Во время производства любой продукции встает вопрос о его оптимизации, о выборе такого плана действий, который с наибольшей вероятностью мог бы принести наилучший результат, а соответственно, и максимально возможную прибыль производителю. для поиска оптимальной стратегии производства необходимо учитывать различные начальных условия: состояние техники, влияние других различных факторов, как биологических, так и экономических и многое другое. если представить, что мы знаем абсолютно все зависимости (что на практике невозможно), то нам необходимо воспользоваться таким алгоритмом, которому бы на вход подавалась вся наша информация о начальных условиях, а на выходе мы бы получали оптимальный план производства.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1399" y="698452"/>
            <a:ext cx="16925201" cy="8890096"/>
            <a:chOff x="0" y="0"/>
            <a:chExt cx="1506451" cy="7912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06451" cy="791275"/>
            </a:xfrm>
            <a:custGeom>
              <a:avLst/>
              <a:gdLst/>
              <a:ahLst/>
              <a:cxnLst/>
              <a:rect l="l" t="t" r="r" b="b"/>
              <a:pathLst>
                <a:path w="1506451" h="791275">
                  <a:moveTo>
                    <a:pt x="0" y="0"/>
                  </a:moveTo>
                  <a:lnTo>
                    <a:pt x="1506451" y="0"/>
                  </a:lnTo>
                  <a:lnTo>
                    <a:pt x="1506451" y="791275"/>
                  </a:lnTo>
                  <a:lnTo>
                    <a:pt x="0" y="791275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06451" cy="829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5" name="Freeform 5"/>
          <p:cNvSpPr/>
          <p:nvPr/>
        </p:nvSpPr>
        <p:spPr>
          <a:xfrm>
            <a:off x="15539834" y="7479763"/>
            <a:ext cx="3438931" cy="3557075"/>
          </a:xfrm>
          <a:custGeom>
            <a:avLst/>
            <a:gdLst/>
            <a:ahLst/>
            <a:cxnLst/>
            <a:rect l="l" t="t" r="r" b="b"/>
            <a:pathLst>
              <a:path w="3438931" h="3557075">
                <a:moveTo>
                  <a:pt x="0" y="0"/>
                </a:moveTo>
                <a:lnTo>
                  <a:pt x="3438932" y="0"/>
                </a:lnTo>
                <a:lnTo>
                  <a:pt x="3438932" y="3557074"/>
                </a:lnTo>
                <a:lnTo>
                  <a:pt x="0" y="35570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-325886" y="-341181"/>
            <a:ext cx="3082795" cy="3463387"/>
          </a:xfrm>
          <a:custGeom>
            <a:avLst/>
            <a:gdLst/>
            <a:ahLst/>
            <a:cxnLst/>
            <a:rect l="l" t="t" r="r" b="b"/>
            <a:pathLst>
              <a:path w="3082795" h="3463387">
                <a:moveTo>
                  <a:pt x="3082795" y="0"/>
                </a:moveTo>
                <a:lnTo>
                  <a:pt x="0" y="0"/>
                </a:lnTo>
                <a:lnTo>
                  <a:pt x="0" y="3463387"/>
                </a:lnTo>
                <a:lnTo>
                  <a:pt x="3082795" y="3463387"/>
                </a:lnTo>
                <a:lnTo>
                  <a:pt x="308279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TextBox 8"/>
          <p:cNvSpPr txBox="1"/>
          <p:nvPr/>
        </p:nvSpPr>
        <p:spPr>
          <a:xfrm>
            <a:off x="3549229" y="3482714"/>
            <a:ext cx="11189540" cy="5170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Конкретизируем проблему – будем искать оптимальный план переработки различных партий сахарной свеклы на заводе по производству сахара. следует учитывать, что оборудование способно за один промежуток времени обрабатывать лишь одну партию, в то время как остальные партии лежат на складе, и подвергаются различным биологическим процессам, которые влияют на содержание сахара в свекле, </a:t>
            </a:r>
          </a:p>
          <a:p>
            <a:pPr lvl="0" algn="ctr">
              <a:spcBef>
                <a:spcPct val="0"/>
              </a:spcBef>
            </a:pPr>
            <a:endParaRPr lang="ru-RU" sz="2400" spc="113" dirty="0">
              <a:solidFill>
                <a:srgbClr val="94AB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>
              <a:spcBef>
                <a:spcPct val="0"/>
              </a:spcBef>
            </a:pPr>
            <a:r>
              <a:rPr lang="ru-RU" sz="2400" spc="113" dirty="0">
                <a:solidFill>
                  <a:srgbClr val="94AB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Например, процессы дозаривания, когда процент содержания сахара в свекле увеличивается со временем, или же процессы гниения, когда сахара в свекле становится меньше с каждым днем. следует отметить, что разные партии свеклы будут по-разному подвержены различным влияниям, и выбор неоптимального порядка переработки партий может существенно сократить рентабельность производства.</a:t>
            </a: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C323CAED-4E9D-47C3-94CC-745063DEFE4A}"/>
              </a:ext>
            </a:extLst>
          </p:cNvPr>
          <p:cNvSpPr txBox="1"/>
          <p:nvPr/>
        </p:nvSpPr>
        <p:spPr>
          <a:xfrm>
            <a:off x="4114876" y="1879268"/>
            <a:ext cx="10058246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99"/>
              </a:lnSpc>
            </a:pPr>
            <a:r>
              <a:rPr lang="ru-RU" sz="8000" b="1" dirty="0">
                <a:solidFill>
                  <a:srgbClr val="94AB6F"/>
                </a:solidFill>
              </a:rPr>
              <a:t>ВВЕДЕНИЕ</a:t>
            </a:r>
            <a:endParaRPr lang="en-US" sz="7499" b="1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454472"/>
            <a:ext cx="8180060" cy="2260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99"/>
              </a:lnSpc>
            </a:pPr>
            <a:r>
              <a:rPr lang="ru-RU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ПОСТАНОВКА ЗАДАЧИ</a:t>
            </a:r>
            <a:endParaRPr lang="en-US" sz="7499" b="1" dirty="0">
              <a:solidFill>
                <a:schemeClr val="bg1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5899840"/>
            <a:ext cx="7703810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данном варианте лабораторной работы будет осуществляться поиск стратегий переработки при помощи различных алгоритмов не только с учетом деградации сахаристости свеклы, но и с учетом поломок и ремонта оборудования производства.</a:t>
            </a:r>
            <a:endParaRPr lang="en-US" sz="2000" u="none" spc="113" dirty="0">
              <a:solidFill>
                <a:schemeClr val="bg1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261239" y="1170261"/>
            <a:ext cx="6998061" cy="1671153"/>
            <a:chOff x="0" y="0"/>
            <a:chExt cx="2342659" cy="8574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>
                <a:latin typeface="Arial Rounded MT Bold" panose="020F070403050403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691697" y="1537938"/>
            <a:ext cx="1578952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9000" spc="-738" dirty="0">
                <a:solidFill>
                  <a:srgbClr val="648E38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01.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61239" y="3417521"/>
            <a:ext cx="6998061" cy="1671153"/>
            <a:chOff x="0" y="0"/>
            <a:chExt cx="2342659" cy="85749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>
                <a:latin typeface="Arial Rounded MT Bold" panose="020F070403050403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61239" y="5664781"/>
            <a:ext cx="6998061" cy="1671153"/>
            <a:chOff x="0" y="0"/>
            <a:chExt cx="2342659" cy="85749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>
                <a:latin typeface="Arial Rounded MT Bold" panose="020F070403050403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691697" y="3785198"/>
            <a:ext cx="1578952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9000" spc="-738" dirty="0">
                <a:solidFill>
                  <a:srgbClr val="648E38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02.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691697" y="6032458"/>
            <a:ext cx="1578952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9000" spc="-738" dirty="0">
                <a:solidFill>
                  <a:srgbClr val="648E38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03.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580858" y="1630901"/>
            <a:ext cx="4132127" cy="730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1890"/>
              </a:lnSpc>
              <a:spcBef>
                <a:spcPct val="0"/>
              </a:spcBef>
            </a:pPr>
            <a:r>
              <a:rPr lang="ru-RU" sz="1600" b="1" dirty="0">
                <a:latin typeface="Arial" panose="020B0604020202020204" pitchFamily="34" charset="0"/>
                <a:cs typeface="Arial" panose="020B0604020202020204" pitchFamily="34" charset="0"/>
              </a:rPr>
              <a:t>ШАГ ПЕРВЫЙ </a:t>
            </a:r>
          </a:p>
          <a:p>
            <a:pPr lvl="0">
              <a:lnSpc>
                <a:spcPts val="1890"/>
              </a:lnSpc>
              <a:spcBef>
                <a:spcPct val="0"/>
              </a:spcBef>
            </a:pP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Описание теоретической части применяемых методов</a:t>
            </a:r>
            <a:endParaRPr lang="en-US" sz="1600" u="none" spc="22" dirty="0">
              <a:solidFill>
                <a:srgbClr val="648E38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2580858" y="3897647"/>
            <a:ext cx="4132127" cy="730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1890"/>
              </a:lnSpc>
              <a:spcBef>
                <a:spcPct val="0"/>
              </a:spcBef>
            </a:pPr>
            <a:r>
              <a:rPr lang="ru-RU" sz="1600" b="1" dirty="0">
                <a:latin typeface="Arial" panose="020B0604020202020204" pitchFamily="34" charset="0"/>
                <a:cs typeface="Arial" panose="020B0604020202020204" pitchFamily="34" charset="0"/>
              </a:rPr>
              <a:t>ШАГ ВТОРОЙ</a:t>
            </a:r>
          </a:p>
          <a:p>
            <a:pPr lvl="0">
              <a:lnSpc>
                <a:spcPts val="1890"/>
              </a:lnSpc>
              <a:spcBef>
                <a:spcPct val="0"/>
              </a:spcBef>
            </a:pP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Реализация необходимых программных средств для решения задачи </a:t>
            </a:r>
            <a:endParaRPr lang="en-US" sz="1600" u="none" spc="22" dirty="0">
              <a:solidFill>
                <a:srgbClr val="648E38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580858" y="6266735"/>
            <a:ext cx="4132127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1890"/>
              </a:lnSpc>
              <a:spcBef>
                <a:spcPct val="0"/>
              </a:spcBef>
            </a:pPr>
            <a:r>
              <a:rPr lang="ru-RU" sz="1600" b="1" dirty="0">
                <a:latin typeface="Arial" panose="020B0604020202020204" pitchFamily="34" charset="0"/>
                <a:cs typeface="Arial" panose="020B0604020202020204" pitchFamily="34" charset="0"/>
              </a:rPr>
              <a:t>ШАГ ТРЕТИЙ </a:t>
            </a:r>
          </a:p>
          <a:p>
            <a:pPr lvl="0">
              <a:lnSpc>
                <a:spcPts val="1890"/>
              </a:lnSpc>
              <a:spcBef>
                <a:spcPct val="0"/>
              </a:spcBef>
            </a:pP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Проведение вычислительных методов</a:t>
            </a:r>
            <a:endParaRPr lang="en-US" sz="1600" u="none" spc="22" dirty="0">
              <a:solidFill>
                <a:srgbClr val="648E38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2" name="Group 11">
            <a:extLst>
              <a:ext uri="{FF2B5EF4-FFF2-40B4-BE49-F238E27FC236}">
                <a16:creationId xmlns:a16="http://schemas.microsoft.com/office/drawing/2014/main" id="{AB54089B-0BB9-4E88-8D0B-ADA7E6208D02}"/>
              </a:ext>
            </a:extLst>
          </p:cNvPr>
          <p:cNvGrpSpPr/>
          <p:nvPr/>
        </p:nvGrpSpPr>
        <p:grpSpPr>
          <a:xfrm>
            <a:off x="10248539" y="7912041"/>
            <a:ext cx="6998061" cy="1671153"/>
            <a:chOff x="0" y="0"/>
            <a:chExt cx="2342659" cy="857492"/>
          </a:xfrm>
        </p:grpSpPr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549A4CEE-F0A4-4B5B-B32E-F9E790D92483}"/>
                </a:ext>
              </a:extLst>
            </p:cNvPr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id="{A27A999A-7918-4FF4-8774-A7B5D6C33A72}"/>
                </a:ext>
              </a:extLst>
            </p:cNvPr>
            <p:cNvSpPr txBox="1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>
                <a:latin typeface="Arial Rounded MT Bold" panose="020F070403050403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TextBox 15">
            <a:extLst>
              <a:ext uri="{FF2B5EF4-FFF2-40B4-BE49-F238E27FC236}">
                <a16:creationId xmlns:a16="http://schemas.microsoft.com/office/drawing/2014/main" id="{0D205322-5853-4BE9-A950-0D6E9AFD9549}"/>
              </a:ext>
            </a:extLst>
          </p:cNvPr>
          <p:cNvSpPr txBox="1"/>
          <p:nvPr/>
        </p:nvSpPr>
        <p:spPr>
          <a:xfrm>
            <a:off x="10678997" y="8279718"/>
            <a:ext cx="1578952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9000" spc="-738" dirty="0">
                <a:solidFill>
                  <a:srgbClr val="648E38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0</a:t>
            </a:r>
            <a:r>
              <a:rPr lang="ru-RU" sz="9000" spc="-738" dirty="0">
                <a:solidFill>
                  <a:srgbClr val="648E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9000" spc="-738" dirty="0">
                <a:solidFill>
                  <a:srgbClr val="648E38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6" name="TextBox 18">
            <a:extLst>
              <a:ext uri="{FF2B5EF4-FFF2-40B4-BE49-F238E27FC236}">
                <a16:creationId xmlns:a16="http://schemas.microsoft.com/office/drawing/2014/main" id="{6106BEBA-C05C-47A3-B2EF-7149A6632578}"/>
              </a:ext>
            </a:extLst>
          </p:cNvPr>
          <p:cNvSpPr txBox="1"/>
          <p:nvPr/>
        </p:nvSpPr>
        <p:spPr>
          <a:xfrm>
            <a:off x="12580858" y="8398470"/>
            <a:ext cx="4132127" cy="730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1890"/>
              </a:lnSpc>
              <a:spcBef>
                <a:spcPct val="0"/>
              </a:spcBef>
            </a:pPr>
            <a:r>
              <a:rPr lang="ru-RU" sz="1600" b="1" dirty="0">
                <a:latin typeface="Arial" panose="020B0604020202020204" pitchFamily="34" charset="0"/>
                <a:cs typeface="Arial" panose="020B0604020202020204" pitchFamily="34" charset="0"/>
              </a:rPr>
              <a:t>ШАГ ЧЕТВЕРТЫЙ</a:t>
            </a:r>
          </a:p>
          <a:p>
            <a:pPr lvl="0">
              <a:lnSpc>
                <a:spcPts val="1890"/>
              </a:lnSpc>
              <a:spcBef>
                <a:spcPct val="0"/>
              </a:spcBef>
            </a:pP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Анализ полученных результатов экспериментов</a:t>
            </a:r>
            <a:endParaRPr lang="en-US" sz="1600" u="none" spc="22" dirty="0">
              <a:solidFill>
                <a:srgbClr val="648E38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038228" y="1932053"/>
            <a:ext cx="9247623" cy="6422895"/>
          </a:xfrm>
          <a:custGeom>
            <a:avLst/>
            <a:gdLst/>
            <a:ahLst/>
            <a:cxnLst/>
            <a:rect l="l" t="t" r="r" b="b"/>
            <a:pathLst>
              <a:path w="9247623" h="6422895">
                <a:moveTo>
                  <a:pt x="0" y="0"/>
                </a:moveTo>
                <a:lnTo>
                  <a:pt x="9247623" y="0"/>
                </a:lnTo>
                <a:lnTo>
                  <a:pt x="9247623" y="6422894"/>
                </a:lnTo>
                <a:lnTo>
                  <a:pt x="0" y="64228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66800" y="1028700"/>
            <a:ext cx="9247623" cy="33759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99"/>
              </a:lnSpc>
            </a:pPr>
            <a:r>
              <a:rPr lang="ru-RU" sz="8000" b="1" dirty="0">
                <a:solidFill>
                  <a:srgbClr val="94AB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ШАГ ПЕРВЫЙ. ТЕОРЕТИЧЕСКАЯ ЧАСТЬ.</a:t>
            </a:r>
            <a:endParaRPr lang="en-US" sz="7499" b="1" dirty="0">
              <a:solidFill>
                <a:srgbClr val="94AB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91774" y="4889030"/>
            <a:ext cx="9222649" cy="43345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Пусть есть n партий сахарной свеклы равной массы, занумерованных от 1 до n. У каждой партии есть своя стартовая сахаристость – доля сахара в партии, с которой партия поступила на завод. Обозначим ее 𝑎𝑖 – доля сахара в i-той партии свеклы. 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ru-RU" sz="2400" dirty="0">
              <a:solidFill>
                <a:srgbClr val="94AB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ru-RU" sz="2400" dirty="0">
              <a:solidFill>
                <a:srgbClr val="94AB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Из-за влияния различных факторов хранения с течением времени каждая партия свеклы утрачивает свою сахаристость (в данном случае возможность дозаривания не предусмотрена), для этого введем коэффициенты деградации - 𝑏𝑖𝑗 – какую часть от оставшегося сахара утратит i-ая партия свеклы после завершения j-го этапа переработки.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09600" y="1596106"/>
            <a:ext cx="7107712" cy="7094788"/>
          </a:xfrm>
          <a:custGeom>
            <a:avLst/>
            <a:gdLst/>
            <a:ahLst/>
            <a:cxnLst/>
            <a:rect l="l" t="t" r="r" b="b"/>
            <a:pathLst>
              <a:path w="7107712" h="7094788">
                <a:moveTo>
                  <a:pt x="0" y="0"/>
                </a:moveTo>
                <a:lnTo>
                  <a:pt x="7107711" y="0"/>
                </a:lnTo>
                <a:lnTo>
                  <a:pt x="7107711" y="7094788"/>
                </a:lnTo>
                <a:lnTo>
                  <a:pt x="0" y="70947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 dirty="0"/>
          </a:p>
        </p:txBody>
      </p:sp>
      <p:sp>
        <p:nvSpPr>
          <p:cNvPr id="4" name="TextBox 4"/>
          <p:cNvSpPr txBox="1"/>
          <p:nvPr/>
        </p:nvSpPr>
        <p:spPr>
          <a:xfrm>
            <a:off x="8370770" y="4365326"/>
            <a:ext cx="8872201" cy="5001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Таким образом, зная вектор 𝐴𝑛 - начальную сахаристость каждой партии и матрицу 𝐵𝑛×(𝑛−1) – матрицу, составленную из коэффициентов деградации, мы можем построить матрицу сахаристости P – и по ней определять, какой сахаристостью будет обладать i- ая партия на j-ом этапе производства. </a:t>
            </a:r>
          </a:p>
          <a:p>
            <a:pPr lvl="0" algn="r">
              <a:lnSpc>
                <a:spcPts val="2564"/>
              </a:lnSpc>
              <a:spcBef>
                <a:spcPct val="0"/>
              </a:spcBef>
            </a:pPr>
            <a:endParaRPr lang="ru-RU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Pnxn , где pij= ai bi1 bi2 × … × bij</a:t>
            </a:r>
          </a:p>
          <a:p>
            <a:pPr lvl="0" algn="r">
              <a:lnSpc>
                <a:spcPts val="2564"/>
              </a:lnSpc>
              <a:spcBef>
                <a:spcPct val="0"/>
              </a:spcBef>
            </a:pPr>
            <a:endParaRPr lang="ru-RU" sz="2400" spc="113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r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chemeClr val="bg1"/>
                </a:solidFill>
              </a:rPr>
              <a:t>Однако, в нашем случае необходимо учесть следующую ситуацию: на 2-м и (n/2)–м днях происходит поломка оборудования и ремонт длится сутки. Получается, что произойдет 2 поломки и переработка всех партий займет n+2 дня. Следовательно, нам необходимо знать матрицу деградации B размера не n x (n-1), а n x (n+1), так как нужно знать, как будет деградировать сахаристость партий в эти 2 дополнительных дня.</a:t>
            </a:r>
            <a:endParaRPr lang="en-US" sz="2400" spc="113" dirty="0">
              <a:solidFill>
                <a:schemeClr val="bg1"/>
              </a:solidFill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ED795071-EBF5-4AAA-8A7A-BCD16CB086B3}"/>
              </a:ext>
            </a:extLst>
          </p:cNvPr>
          <p:cNvSpPr txBox="1"/>
          <p:nvPr/>
        </p:nvSpPr>
        <p:spPr>
          <a:xfrm>
            <a:off x="7995348" y="873288"/>
            <a:ext cx="9247623" cy="33759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699"/>
              </a:lnSpc>
            </a:pPr>
            <a:r>
              <a:rPr lang="ru-RU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ШАГ ПЕРВЫЙ. ТЕОРЕТИЧЕСКАЯ ЧАСТЬ.</a:t>
            </a:r>
            <a:endParaRPr lang="en-US" sz="7499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748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53600" y="2552700"/>
            <a:ext cx="8366428" cy="6039040"/>
          </a:xfrm>
          <a:custGeom>
            <a:avLst/>
            <a:gdLst/>
            <a:ahLst/>
            <a:cxnLst/>
            <a:rect l="l" t="t" r="r" b="b"/>
            <a:pathLst>
              <a:path w="8366428" h="6039040">
                <a:moveTo>
                  <a:pt x="0" y="0"/>
                </a:moveTo>
                <a:lnTo>
                  <a:pt x="8366428" y="0"/>
                </a:lnTo>
                <a:lnTo>
                  <a:pt x="8366428" y="6039040"/>
                </a:lnTo>
                <a:lnTo>
                  <a:pt x="0" y="603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70429" y="1105675"/>
            <a:ext cx="8115299" cy="32783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99"/>
              </a:lnSpc>
            </a:pPr>
            <a:r>
              <a:rPr lang="ru-RU" sz="7200" b="1" dirty="0">
                <a:solidFill>
                  <a:srgbClr val="94AB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ШАГ ПЕРВЫЙ. ТЕОРЕТИЧЕСКАЯ ЧАСТЬ.</a:t>
            </a:r>
            <a:endParaRPr lang="en-US" sz="7200" b="1" dirty="0">
              <a:solidFill>
                <a:srgbClr val="94AB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66800" y="4436161"/>
            <a:ext cx="8077200" cy="46679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Но при этом размер матрицы 𝑃 не должен изменится, так как количество 𝑛×𝑛 партий осталось тем же. Для формирования матрицы P во втором и n/2 столбцах мы учтем деградацию за два дня: 𝑝𝑖2 =𝑎𝑖𝑏𝑖1. 𝑝𝑖3 = 𝑎𝑖𝑏𝑖1𝑏𝑖2𝑏𝑖3. 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ru-RU" sz="2400" dirty="0">
              <a:solidFill>
                <a:srgbClr val="94AB6F"/>
              </a:solidFill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Здесь 𝑏𝑖2 – деградация во 2-й день поломки оборудования. 𝑝𝑖𝑗 = 𝑎𝑖𝑏𝑖1𝑏𝑖2𝑏𝑖3 × ... × 𝑏𝑖(𝑛) × ... × 𝑏𝑖(𝑗+2), здесь 𝑏𝑖(𝑛) – деградация в (n/2)-й 22 день поломки оборудования. 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ru-RU" sz="2400" dirty="0">
              <a:solidFill>
                <a:srgbClr val="94AB6F"/>
              </a:solidFill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После того, как будет построена матрица сахаристости 𝑃 , мы можем перейти к поиску оптимальной выборки партий. </a:t>
            </a: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ru-RU" sz="2400" dirty="0">
              <a:solidFill>
                <a:srgbClr val="94AB6F"/>
              </a:solidFill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Для этого будет решать задачу оптимизации и использовать различные алгоритмы, представленные далее. </a:t>
            </a:r>
            <a:endParaRPr lang="en-US" sz="2000" u="none" spc="113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46790" y="697122"/>
            <a:ext cx="12394420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ru-RU" sz="6000" b="1" dirty="0">
                <a:solidFill>
                  <a:srgbClr val="94AB6F"/>
                </a:solidFill>
              </a:rPr>
              <a:t>ШАГ ВТОРОЙ. АЛГОРИТМЫ РЕШЕНИЯ ЗАДАЧ</a:t>
            </a:r>
            <a:endParaRPr lang="en-US" sz="6000" b="1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891477" y="2933700"/>
            <a:ext cx="4237035" cy="2871474"/>
            <a:chOff x="0" y="0"/>
            <a:chExt cx="1959087" cy="124371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sz="2400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91477" y="6386826"/>
            <a:ext cx="4237035" cy="2871474"/>
            <a:chOff x="0" y="0"/>
            <a:chExt cx="1959087" cy="124371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sz="2400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035795" y="2933700"/>
            <a:ext cx="4237035" cy="2871474"/>
            <a:chOff x="0" y="0"/>
            <a:chExt cx="1959087" cy="124371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sz="2400" dirty="0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035795" y="6386826"/>
            <a:ext cx="4237035" cy="2871474"/>
            <a:chOff x="0" y="0"/>
            <a:chExt cx="1959087" cy="124371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sz="2400" dirty="0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180113" y="2933700"/>
            <a:ext cx="4237035" cy="2871474"/>
            <a:chOff x="0" y="0"/>
            <a:chExt cx="1959087" cy="124371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sz="2400" dirty="0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180113" y="6386826"/>
            <a:ext cx="4237035" cy="2871474"/>
            <a:chOff x="0" y="0"/>
            <a:chExt cx="1959087" cy="124371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959087" cy="1243717"/>
            </a:xfrm>
            <a:custGeom>
              <a:avLst/>
              <a:gdLst/>
              <a:ahLst/>
              <a:cxnLst/>
              <a:rect l="l" t="t" r="r" b="b"/>
              <a:pathLst>
                <a:path w="1959087" h="124371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85725"/>
              <a:ext cx="1959087" cy="1157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sz="2400" dirty="0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2608257" y="3911459"/>
            <a:ext cx="2803471" cy="9159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79"/>
              </a:lnSpc>
            </a:pPr>
            <a:r>
              <a:rPr lang="ru-RU" sz="4000" dirty="0">
                <a:solidFill>
                  <a:schemeClr val="bg1"/>
                </a:solidFill>
              </a:rPr>
              <a:t>Венгерский (</a:t>
            </a:r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min)</a:t>
            </a:r>
            <a:endParaRPr lang="en-US" sz="36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7654206" y="4010419"/>
            <a:ext cx="3000212" cy="9159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79"/>
              </a:lnSpc>
            </a:pPr>
            <a:r>
              <a:rPr lang="ru-RU" sz="4000" dirty="0">
                <a:solidFill>
                  <a:schemeClr val="bg1"/>
                </a:solidFill>
              </a:rPr>
              <a:t>Бережливый алгоритм</a:t>
            </a:r>
            <a:endParaRPr lang="en-US" sz="36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3087394" y="4010419"/>
            <a:ext cx="2422471" cy="9159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79"/>
              </a:lnSpc>
            </a:pPr>
            <a:r>
              <a:rPr lang="ru-RU" sz="4000" dirty="0">
                <a:solidFill>
                  <a:schemeClr val="bg1"/>
                </a:solidFill>
              </a:rPr>
              <a:t>Жадный алгоритм</a:t>
            </a:r>
            <a:endParaRPr lang="en-US" sz="36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2864676" y="7239124"/>
            <a:ext cx="2867905" cy="13647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79"/>
              </a:lnSpc>
            </a:pPr>
            <a:r>
              <a:rPr lang="ru-RU" sz="4000" dirty="0">
                <a:solidFill>
                  <a:schemeClr val="bg1"/>
                </a:solidFill>
              </a:rPr>
              <a:t>Жадно-бережливый алгоритм </a:t>
            </a:r>
            <a:endParaRPr lang="en-US" sz="36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7719095" y="7239124"/>
            <a:ext cx="2870433" cy="13647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79"/>
              </a:lnSpc>
            </a:pPr>
            <a:r>
              <a:rPr lang="ru-RU" sz="4000" dirty="0">
                <a:solidFill>
                  <a:schemeClr val="bg1"/>
                </a:solidFill>
              </a:rPr>
              <a:t>Бережливо-жадный алгоритм</a:t>
            </a:r>
            <a:endParaRPr lang="en-US" sz="36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2727898" y="7364585"/>
            <a:ext cx="2564191" cy="9159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79"/>
              </a:lnSpc>
            </a:pPr>
            <a:r>
              <a:rPr lang="ru-RU" sz="4000" dirty="0">
                <a:solidFill>
                  <a:schemeClr val="bg1"/>
                </a:solidFill>
              </a:rPr>
              <a:t>Венгерский</a:t>
            </a:r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(max)</a:t>
            </a:r>
            <a:endParaRPr lang="en-US" sz="36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3630" y="4003348"/>
            <a:ext cx="6524171" cy="2280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00"/>
              </a:lnSpc>
            </a:pPr>
            <a:r>
              <a:rPr lang="ru-RU" sz="7200" b="1" dirty="0">
                <a:solidFill>
                  <a:schemeClr val="bg1"/>
                </a:solidFill>
              </a:rPr>
              <a:t>ШАГ ВТОРОЙ. ПРОГРАММНАЯ РЕАЛИЗАЦИЯ.</a:t>
            </a:r>
            <a:endParaRPr lang="en-US" sz="72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7163E4B-B5FC-498C-9CC4-1C4E454C2D05}"/>
              </a:ext>
            </a:extLst>
          </p:cNvPr>
          <p:cNvSpPr/>
          <p:nvPr/>
        </p:nvSpPr>
        <p:spPr>
          <a:xfrm>
            <a:off x="9121141" y="0"/>
            <a:ext cx="9166859" cy="10287000"/>
          </a:xfrm>
          <a:prstGeom prst="rect">
            <a:avLst/>
          </a:prstGeom>
          <a:solidFill>
            <a:srgbClr val="FBF6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4"/>
          <p:cNvSpPr txBox="1"/>
          <p:nvPr/>
        </p:nvSpPr>
        <p:spPr>
          <a:xfrm>
            <a:off x="10144769" y="800100"/>
            <a:ext cx="7119601" cy="9002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В качестве алгоритмического языка для реализации алгоритмов решения </a:t>
            </a:r>
            <a:r>
              <a:rPr lang="ru-RU" sz="2400" dirty="0" err="1">
                <a:solidFill>
                  <a:srgbClr val="94AB6F"/>
                </a:solidFill>
              </a:rPr>
              <a:t>поставленнои</a:t>
            </a:r>
            <a:r>
              <a:rPr lang="ru-RU" sz="2400" dirty="0">
                <a:solidFill>
                  <a:srgbClr val="94AB6F"/>
                </a:solidFill>
              </a:rPr>
              <a:t>̆ задачи был использован язык программирования </a:t>
            </a:r>
            <a:r>
              <a:rPr lang="ru-RU" sz="2400" dirty="0" err="1">
                <a:solidFill>
                  <a:srgbClr val="94AB6F"/>
                </a:solidFill>
              </a:rPr>
              <a:t>Python</a:t>
            </a:r>
            <a:r>
              <a:rPr lang="ru-RU" sz="2400" dirty="0">
                <a:solidFill>
                  <a:srgbClr val="94AB6F"/>
                </a:solidFill>
              </a:rPr>
              <a:t>. Для решения задачи оптимизации использовалась библиотека с открытым исходным кодом </a:t>
            </a:r>
            <a:r>
              <a:rPr lang="ru-RU" sz="2400" dirty="0" err="1">
                <a:solidFill>
                  <a:srgbClr val="94AB6F"/>
                </a:solidFill>
              </a:rPr>
              <a:t>SciPy</a:t>
            </a:r>
            <a:r>
              <a:rPr lang="ru-RU" sz="2400" dirty="0">
                <a:solidFill>
                  <a:srgbClr val="94AB6F"/>
                </a:solidFill>
              </a:rPr>
              <a:t>. </a:t>
            </a:r>
            <a:r>
              <a:rPr lang="ru-RU" sz="2400" dirty="0" err="1">
                <a:solidFill>
                  <a:srgbClr val="94AB6F"/>
                </a:solidFill>
              </a:rPr>
              <a:t>Исходныи</a:t>
            </a:r>
            <a:r>
              <a:rPr lang="ru-RU" sz="2400" dirty="0">
                <a:solidFill>
                  <a:srgbClr val="94AB6F"/>
                </a:solidFill>
              </a:rPr>
              <a:t>̆ код проекта содержит в себе следующие </a:t>
            </a:r>
            <a:r>
              <a:rPr lang="ru-RU" sz="2400" dirty="0" err="1">
                <a:solidFill>
                  <a:srgbClr val="94AB6F"/>
                </a:solidFill>
              </a:rPr>
              <a:t>файлы</a:t>
            </a:r>
            <a:r>
              <a:rPr lang="ru-RU" sz="2400" dirty="0">
                <a:solidFill>
                  <a:srgbClr val="94AB6F"/>
                </a:solidFill>
              </a:rPr>
              <a:t>: </a:t>
            </a:r>
            <a:endParaRPr lang="en-US" sz="2400" dirty="0">
              <a:solidFill>
                <a:srgbClr val="94AB6F"/>
              </a:solidFill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en-US" sz="2400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• </a:t>
            </a:r>
            <a:r>
              <a:rPr lang="ru-RU" sz="2400" b="1" dirty="0">
                <a:solidFill>
                  <a:srgbClr val="94AB6F"/>
                </a:solidFill>
              </a:rPr>
              <a:t>gens.py </a:t>
            </a:r>
            <a:r>
              <a:rPr lang="ru-RU" sz="2400" dirty="0">
                <a:solidFill>
                  <a:srgbClr val="94AB6F"/>
                </a:solidFill>
              </a:rPr>
              <a:t>– включает в себя функции, создающие векторы и матрицы со </a:t>
            </a:r>
            <a:r>
              <a:rPr lang="ru-RU" sz="2400" dirty="0" err="1">
                <a:solidFill>
                  <a:srgbClr val="94AB6F"/>
                </a:solidFill>
              </a:rPr>
              <a:t>случайными</a:t>
            </a:r>
            <a:r>
              <a:rPr lang="ru-RU" sz="2400" dirty="0">
                <a:solidFill>
                  <a:srgbClr val="94AB6F"/>
                </a:solidFill>
              </a:rPr>
              <a:t> значениями, а также последующую их обработку для получения </a:t>
            </a:r>
            <a:r>
              <a:rPr lang="ru-RU" sz="2400" dirty="0" err="1">
                <a:solidFill>
                  <a:srgbClr val="94AB6F"/>
                </a:solidFill>
              </a:rPr>
              <a:t>итоговои</a:t>
            </a:r>
            <a:r>
              <a:rPr lang="ru-RU" sz="2400" dirty="0">
                <a:solidFill>
                  <a:srgbClr val="94AB6F"/>
                </a:solidFill>
              </a:rPr>
              <a:t>̆ матрицы сахаристости</a:t>
            </a:r>
            <a:endParaRPr lang="en-US" sz="2400" dirty="0">
              <a:solidFill>
                <a:srgbClr val="94AB6F"/>
              </a:solidFill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 </a:t>
            </a:r>
            <a:endParaRPr lang="en-US" sz="2400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• </a:t>
            </a:r>
            <a:r>
              <a:rPr lang="ru-RU" sz="2400" b="1" dirty="0">
                <a:solidFill>
                  <a:srgbClr val="94AB6F"/>
                </a:solidFill>
              </a:rPr>
              <a:t>algorithms.py </a:t>
            </a:r>
            <a:r>
              <a:rPr lang="ru-RU" sz="2400" dirty="0">
                <a:solidFill>
                  <a:srgbClr val="94AB6F"/>
                </a:solidFill>
              </a:rPr>
              <a:t>– включает в себя обертку генерации матрицы сахаристости по заданным начальным условиям, а также здесь имеется реализация всех вышеперечисленных алгоритмов по поиску плана переработки партий сахарной свеклы. </a:t>
            </a:r>
            <a:endParaRPr lang="en-US" sz="2400" dirty="0">
              <a:solidFill>
                <a:srgbClr val="94AB6F"/>
              </a:solidFill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en-US" sz="2400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• </a:t>
            </a:r>
            <a:r>
              <a:rPr lang="ru-RU" sz="2400" b="1" dirty="0">
                <a:solidFill>
                  <a:srgbClr val="94AB6F"/>
                </a:solidFill>
              </a:rPr>
              <a:t>file_manager.py </a:t>
            </a:r>
            <a:r>
              <a:rPr lang="ru-RU" sz="2400" dirty="0">
                <a:solidFill>
                  <a:srgbClr val="94AB6F"/>
                </a:solidFill>
              </a:rPr>
              <a:t>– включает в себя функции по работе с выводом результатов в </a:t>
            </a:r>
            <a:r>
              <a:rPr lang="ru-RU" sz="2400" dirty="0" err="1">
                <a:solidFill>
                  <a:srgbClr val="94AB6F"/>
                </a:solidFill>
              </a:rPr>
              <a:t>текстовыи</a:t>
            </a:r>
            <a:r>
              <a:rPr lang="ru-RU" sz="2400" dirty="0">
                <a:solidFill>
                  <a:srgbClr val="94AB6F"/>
                </a:solidFill>
              </a:rPr>
              <a:t>̆ </a:t>
            </a:r>
            <a:r>
              <a:rPr lang="ru-RU" sz="2400" dirty="0" err="1">
                <a:solidFill>
                  <a:srgbClr val="94AB6F"/>
                </a:solidFill>
              </a:rPr>
              <a:t>файл</a:t>
            </a:r>
            <a:r>
              <a:rPr lang="ru-RU" sz="2400" dirty="0">
                <a:solidFill>
                  <a:srgbClr val="94AB6F"/>
                </a:solidFill>
              </a:rPr>
              <a:t>. </a:t>
            </a:r>
            <a:endParaRPr lang="en-US" sz="2400" dirty="0">
              <a:solidFill>
                <a:srgbClr val="94AB6F"/>
              </a:solidFill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en-US" sz="2400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• </a:t>
            </a:r>
            <a:r>
              <a:rPr lang="ru-RU" sz="2400" b="1" dirty="0">
                <a:solidFill>
                  <a:srgbClr val="94AB6F"/>
                </a:solidFill>
              </a:rPr>
              <a:t>testing.py </a:t>
            </a:r>
            <a:r>
              <a:rPr lang="ru-RU" sz="2400" dirty="0">
                <a:solidFill>
                  <a:srgbClr val="94AB6F"/>
                </a:solidFill>
              </a:rPr>
              <a:t>– в данном </a:t>
            </a:r>
            <a:r>
              <a:rPr lang="ru-RU" sz="2400" dirty="0" err="1">
                <a:solidFill>
                  <a:srgbClr val="94AB6F"/>
                </a:solidFill>
              </a:rPr>
              <a:t>файле</a:t>
            </a:r>
            <a:r>
              <a:rPr lang="ru-RU" sz="2400" dirty="0">
                <a:solidFill>
                  <a:srgbClr val="94AB6F"/>
                </a:solidFill>
              </a:rPr>
              <a:t> происходило тестирование написанного кода. </a:t>
            </a:r>
            <a:endParaRPr lang="en-US" sz="2400" dirty="0">
              <a:solidFill>
                <a:srgbClr val="94AB6F"/>
              </a:solidFill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endParaRPr lang="en-US" sz="2400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  <a:p>
            <a:pPr lvl="0">
              <a:lnSpc>
                <a:spcPts val="2564"/>
              </a:lnSpc>
              <a:spcBef>
                <a:spcPct val="0"/>
              </a:spcBef>
            </a:pPr>
            <a:r>
              <a:rPr lang="ru-RU" sz="2400" dirty="0">
                <a:solidFill>
                  <a:srgbClr val="94AB6F"/>
                </a:solidFill>
              </a:rPr>
              <a:t>• </a:t>
            </a:r>
            <a:r>
              <a:rPr lang="ru-RU" sz="2400" b="1" dirty="0">
                <a:solidFill>
                  <a:srgbClr val="94AB6F"/>
                </a:solidFill>
              </a:rPr>
              <a:t>interface.py </a:t>
            </a:r>
            <a:r>
              <a:rPr lang="ru-RU" sz="2400" dirty="0">
                <a:solidFill>
                  <a:srgbClr val="94AB6F"/>
                </a:solidFill>
              </a:rPr>
              <a:t>– представляет </a:t>
            </a:r>
            <a:r>
              <a:rPr lang="ru-RU" sz="2400" dirty="0" err="1">
                <a:solidFill>
                  <a:srgbClr val="94AB6F"/>
                </a:solidFill>
              </a:rPr>
              <a:t>собои</a:t>
            </a:r>
            <a:r>
              <a:rPr lang="ru-RU" sz="2400" dirty="0">
                <a:solidFill>
                  <a:srgbClr val="94AB6F"/>
                </a:solidFill>
              </a:rPr>
              <a:t>̆ код для </a:t>
            </a:r>
            <a:r>
              <a:rPr lang="ru-RU" sz="2400" dirty="0" err="1">
                <a:solidFill>
                  <a:srgbClr val="94AB6F"/>
                </a:solidFill>
              </a:rPr>
              <a:t>визуальнои</a:t>
            </a:r>
            <a:r>
              <a:rPr lang="ru-RU" sz="2400" dirty="0">
                <a:solidFill>
                  <a:srgbClr val="94AB6F"/>
                </a:solidFill>
              </a:rPr>
              <a:t>̆ части программы. </a:t>
            </a:r>
            <a:endParaRPr lang="en-US" sz="2400" spc="113" dirty="0">
              <a:solidFill>
                <a:srgbClr val="94AB6F"/>
              </a:solidFill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1147</Words>
  <Application>Microsoft Office PowerPoint</Application>
  <PresentationFormat>Произвольный</PresentationFormat>
  <Paragraphs>98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 Rounded MT Bold</vt:lpstr>
      <vt:lpstr>Montserrat Semi-Bold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Екатерина Козырева</cp:lastModifiedBy>
  <cp:revision>12</cp:revision>
  <dcterms:created xsi:type="dcterms:W3CDTF">2006-08-16T00:00:00Z</dcterms:created>
  <dcterms:modified xsi:type="dcterms:W3CDTF">2023-12-15T20:49:37Z</dcterms:modified>
  <dc:identifier>DAFtv-qdM6I</dc:identifier>
</cp:coreProperties>
</file>

<file path=docProps/thumbnail.jpeg>
</file>